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0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85" autoAdjust="0"/>
    <p:restoredTop sz="94660"/>
  </p:normalViewPr>
  <p:slideViewPr>
    <p:cSldViewPr snapToGrid="0">
      <p:cViewPr>
        <p:scale>
          <a:sx n="75" d="100"/>
          <a:sy n="75" d="100"/>
        </p:scale>
        <p:origin x="1147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media/image5.jpg>
</file>

<file path=ppt/media/image6.jp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83FD6A-B5B2-4843-960E-B129F814247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EFE6D8-140B-44AE-99EA-7E475C113C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95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EFE6D8-140B-44AE-99EA-7E475C113C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624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11/13/2024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0755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11/13/2024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7714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954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11/13/2024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423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11/13/2024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9915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11/13/2024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69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11/13/2024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844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11/13/2024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861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11/13/2024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764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11/13/2024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3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11/13/2024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92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11/13/2024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29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3D Hologram from iPad">
            <a:extLst>
              <a:ext uri="{FF2B5EF4-FFF2-40B4-BE49-F238E27FC236}">
                <a16:creationId xmlns:a16="http://schemas.microsoft.com/office/drawing/2014/main" id="{E08A1876-1271-71FD-5823-DFC7138D5E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625" b="810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1" name="Rectangle">
            <a:extLst>
              <a:ext uri="{FF2B5EF4-FFF2-40B4-BE49-F238E27FC236}">
                <a16:creationId xmlns:a16="http://schemas.microsoft.com/office/drawing/2014/main" id="{B4F75AE3-A3AC-DE4C-98FE-EC9DC3BF8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5267217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09EC77-E3DA-F455-8C55-B233042EFD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768334"/>
            <a:ext cx="4134538" cy="286640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dirty="0"/>
              <a:t>Data Analysis on Customer Churn for Banking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C3F01-FD61-4E6A-FE4B-01A0E17A4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1" y="4283239"/>
            <a:ext cx="4134538" cy="1475177"/>
          </a:xfrm>
        </p:spPr>
        <p:txBody>
          <a:bodyPr>
            <a:normAutofit/>
          </a:bodyPr>
          <a:lstStyle/>
          <a:p>
            <a:r>
              <a:rPr lang="en-US" dirty="0"/>
              <a:t>- Abhinav Mishra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C79BB7-CCAB-2243-9830-5569626C4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6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yellow and black logo&#10;&#10;Description automatically generated">
            <a:extLst>
              <a:ext uri="{FF2B5EF4-FFF2-40B4-BE49-F238E27FC236}">
                <a16:creationId xmlns:a16="http://schemas.microsoft.com/office/drawing/2014/main" id="{2CF091EC-D7C6-6AB0-B043-3712F1E95B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4329" y="0"/>
            <a:ext cx="957671" cy="957671"/>
          </a:xfrm>
          <a:prstGeom prst="rect">
            <a:avLst/>
          </a:prstGeom>
        </p:spPr>
      </p:pic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84BB7B91-F08C-2474-F20B-B2994AB975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6295917"/>
            <a:ext cx="999259" cy="5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82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254D-3E88-99B8-A0B6-12980F4D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5018677" cy="1268984"/>
          </a:xfrm>
        </p:spPr>
        <p:txBody>
          <a:bodyPr>
            <a:normAutofit/>
          </a:bodyPr>
          <a:lstStyle/>
          <a:p>
            <a:r>
              <a:rPr lang="en-US" dirty="0"/>
              <a:t>About the Project</a:t>
            </a:r>
          </a:p>
        </p:txBody>
      </p:sp>
      <p:sp>
        <p:nvSpPr>
          <p:cNvPr id="82" name="Content Placeholder 8">
            <a:extLst>
              <a:ext uri="{FF2B5EF4-FFF2-40B4-BE49-F238E27FC236}">
                <a16:creationId xmlns:a16="http://schemas.microsoft.com/office/drawing/2014/main" id="{51177677-C0EB-ED29-E85E-51F7C9C326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125" y="1751460"/>
            <a:ext cx="5018677" cy="360121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Chesapeake Annual Hackathon at UMBC sponsored by M&amp;T Bank 2023</a:t>
            </a:r>
            <a:br>
              <a:rPr lang="en-US" dirty="0"/>
            </a:br>
            <a:endParaRPr lang="en-US" dirty="0"/>
          </a:p>
          <a:p>
            <a:r>
              <a:rPr lang="en-US" dirty="0"/>
              <a:t>8 hours, 24 Teams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Topic: Data Analysis on Customer Churn for Banking Services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Winner – 1</a:t>
            </a:r>
            <a:r>
              <a:rPr lang="en-US" baseline="30000" dirty="0"/>
              <a:t>st</a:t>
            </a:r>
            <a:r>
              <a:rPr lang="en-US" dirty="0"/>
              <a:t> Prize</a:t>
            </a:r>
          </a:p>
          <a:p>
            <a:endParaRPr lang="en-US" dirty="0"/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1867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Group 90">
            <a:extLst>
              <a:ext uri="{FF2B5EF4-FFF2-40B4-BE49-F238E27FC236}">
                <a16:creationId xmlns:a16="http://schemas.microsoft.com/office/drawing/2014/main" id="{BFD251E3-961F-2440-B872-1D2667182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4" y="0"/>
            <a:ext cx="1901687" cy="6858000"/>
            <a:chOff x="10290314" y="0"/>
            <a:chExt cx="1901687" cy="6858000"/>
          </a:xfrm>
        </p:grpSpPr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5558ED88-23E3-3941-8644-676CD732E7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24B1447F-72DA-384E-9D7D-C33A13EF4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86089DDC-F160-E24D-A726-0082953C0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1A211FA8-50B3-3C4E-A234-1580EA200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6A73788D-F322-0047-BF9E-A8E69D8454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7E90A8A1-A164-EA41-86BB-166893179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6894343D-4C51-384E-BEC6-1517A940C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4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D4E39050-9A6B-992A-DC4A-664B6F05E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47" r="4252" b="-1"/>
          <a:stretch/>
        </p:blipFill>
        <p:spPr>
          <a:xfrm>
            <a:off x="6230213" y="768334"/>
            <a:ext cx="5318776" cy="5318776"/>
          </a:xfrm>
          <a:custGeom>
            <a:avLst/>
            <a:gdLst/>
            <a:ahLst/>
            <a:cxnLst/>
            <a:rect l="l" t="t" r="r" b="b"/>
            <a:pathLst>
              <a:path w="5768526" h="5768526">
                <a:moveTo>
                  <a:pt x="2884263" y="0"/>
                </a:moveTo>
                <a:cubicBezTo>
                  <a:pt x="4477197" y="0"/>
                  <a:pt x="5768526" y="1291329"/>
                  <a:pt x="5768526" y="2884263"/>
                </a:cubicBezTo>
                <a:cubicBezTo>
                  <a:pt x="5768526" y="4477197"/>
                  <a:pt x="4477197" y="5768526"/>
                  <a:pt x="2884263" y="5768526"/>
                </a:cubicBezTo>
                <a:cubicBezTo>
                  <a:pt x="1291329" y="5768526"/>
                  <a:pt x="0" y="4477197"/>
                  <a:pt x="0" y="2884263"/>
                </a:cubicBezTo>
                <a:cubicBezTo>
                  <a:pt x="0" y="1291329"/>
                  <a:pt x="1291329" y="0"/>
                  <a:pt x="2884263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7B38F7-BD4C-F95D-4FDD-9151EE976BB5}"/>
              </a:ext>
            </a:extLst>
          </p:cNvPr>
          <p:cNvSpPr txBox="1"/>
          <p:nvPr/>
        </p:nvSpPr>
        <p:spPr>
          <a:xfrm>
            <a:off x="10664801" y="437032"/>
            <a:ext cx="1208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My Team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49F9720-9EE2-4889-4084-3D0DF094F577}"/>
              </a:ext>
            </a:extLst>
          </p:cNvPr>
          <p:cNvSpPr/>
          <p:nvPr/>
        </p:nvSpPr>
        <p:spPr>
          <a:xfrm rot="2447344">
            <a:off x="10354602" y="752402"/>
            <a:ext cx="398567" cy="151638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yellow and black logo&#10;&#10;Description automatically generated">
            <a:extLst>
              <a:ext uri="{FF2B5EF4-FFF2-40B4-BE49-F238E27FC236}">
                <a16:creationId xmlns:a16="http://schemas.microsoft.com/office/drawing/2014/main" id="{56CA00FD-4A68-6062-1E45-431F644B5B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00329"/>
            <a:ext cx="957671" cy="957671"/>
          </a:xfrm>
          <a:prstGeom prst="rect">
            <a:avLst/>
          </a:prstGeom>
        </p:spPr>
      </p:pic>
      <p:pic>
        <p:nvPicPr>
          <p:cNvPr id="13" name="Picture 12" descr="A green and white logo&#10;&#10;Description automatically generated">
            <a:extLst>
              <a:ext uri="{FF2B5EF4-FFF2-40B4-BE49-F238E27FC236}">
                <a16:creationId xmlns:a16="http://schemas.microsoft.com/office/drawing/2014/main" id="{715CAEE6-4651-02AA-203D-7BABC8D4FA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0235" y="6313654"/>
            <a:ext cx="999259" cy="5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59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CC319C-BC4E-10AE-5997-340D998DF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198761" cy="1268984"/>
          </a:xfrm>
        </p:spPr>
        <p:txBody>
          <a:bodyPr>
            <a:normAutofit/>
          </a:bodyPr>
          <a:lstStyle/>
          <a:p>
            <a:r>
              <a:rPr lang="en-US" dirty="0"/>
              <a:t>About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777C8-6B25-34C6-7F6B-BE2EC3AC2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9198761" cy="3601212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300" b="1" dirty="0" err="1"/>
              <a:t>RowNumber</a:t>
            </a:r>
            <a:r>
              <a:rPr lang="en-US" sz="1300" dirty="0"/>
              <a:t>: 		This is the index for each record in the dataset</a:t>
            </a:r>
            <a:br>
              <a:rPr lang="en-US" sz="1300" dirty="0"/>
            </a:br>
            <a:r>
              <a:rPr lang="en-US" sz="1300" b="1" dirty="0" err="1"/>
              <a:t>CustomerId</a:t>
            </a:r>
            <a:r>
              <a:rPr lang="en-US" sz="1300" dirty="0"/>
              <a:t>: 		A unique identifier for each customer.</a:t>
            </a:r>
            <a:br>
              <a:rPr lang="en-US" sz="1300" dirty="0"/>
            </a:br>
            <a:r>
              <a:rPr lang="en-US" sz="1300" b="1" dirty="0"/>
              <a:t>Surname</a:t>
            </a:r>
            <a:r>
              <a:rPr lang="en-US" sz="1300" dirty="0"/>
              <a:t>: 			The last name of the customer.</a:t>
            </a:r>
            <a:br>
              <a:rPr lang="en-US" sz="1300" dirty="0"/>
            </a:br>
            <a:r>
              <a:rPr lang="en-US" sz="1300" b="1" dirty="0" err="1"/>
              <a:t>CreditScore</a:t>
            </a:r>
            <a:r>
              <a:rPr lang="en-US" sz="1300" dirty="0"/>
              <a:t>: 		The credit score of the customer, which is a numerical    					measure of their creditworthiness.</a:t>
            </a:r>
            <a:br>
              <a:rPr lang="en-US" sz="1300" dirty="0"/>
            </a:br>
            <a:r>
              <a:rPr lang="en-US" sz="1300" b="1" dirty="0"/>
              <a:t>Geography</a:t>
            </a:r>
            <a:r>
              <a:rPr lang="en-US" sz="1300" dirty="0"/>
              <a:t>: 		The country or region where the customer is located (e.g., 					France, Spain, Germany).</a:t>
            </a:r>
            <a:br>
              <a:rPr lang="en-US" sz="1300" dirty="0"/>
            </a:br>
            <a:r>
              <a:rPr lang="en-US" sz="1300" b="1" dirty="0"/>
              <a:t>Gender:</a:t>
            </a:r>
            <a:r>
              <a:rPr lang="en-US" sz="1300" dirty="0"/>
              <a:t> 			The gender of the customer (e.g., Male or Female).</a:t>
            </a:r>
            <a:br>
              <a:rPr lang="en-US" sz="1300" dirty="0"/>
            </a:br>
            <a:r>
              <a:rPr lang="en-US" sz="1300" b="1" dirty="0"/>
              <a:t>Age</a:t>
            </a:r>
            <a:r>
              <a:rPr lang="en-US" sz="1300" dirty="0"/>
              <a:t>: 			The age of the customer.</a:t>
            </a:r>
            <a:br>
              <a:rPr lang="en-US" sz="1300" dirty="0"/>
            </a:br>
            <a:r>
              <a:rPr lang="en-US" sz="1300" b="1" dirty="0"/>
              <a:t>Tenure</a:t>
            </a:r>
            <a:r>
              <a:rPr lang="en-US" sz="1300" dirty="0"/>
              <a:t>: 			The number of years the customer has been with the bank.</a:t>
            </a:r>
            <a:br>
              <a:rPr lang="en-US" sz="1300" dirty="0"/>
            </a:br>
            <a:r>
              <a:rPr lang="en-US" sz="1300" b="1" dirty="0"/>
              <a:t>Balance</a:t>
            </a:r>
            <a:r>
              <a:rPr lang="en-US" sz="1300" dirty="0"/>
              <a:t>: 			The account balance of the customer.</a:t>
            </a:r>
            <a:br>
              <a:rPr lang="en-US" sz="1300" dirty="0"/>
            </a:br>
            <a:r>
              <a:rPr lang="en-US" sz="1300" b="1" dirty="0" err="1"/>
              <a:t>NumOfProducts</a:t>
            </a:r>
            <a:r>
              <a:rPr lang="en-US" sz="1300" dirty="0"/>
              <a:t>: 		The number of bank products the customer is using (e.g., 					savings accounts, loans, etc.).</a:t>
            </a:r>
            <a:br>
              <a:rPr lang="en-US" sz="1300" dirty="0"/>
            </a:br>
            <a:r>
              <a:rPr lang="en-US" sz="1300" b="1" dirty="0" err="1"/>
              <a:t>HasCrCard</a:t>
            </a:r>
            <a:r>
              <a:rPr lang="en-US" sz="1300" dirty="0"/>
              <a:t>: 		Whether the customer has a credit card (1 for yes, 0 for no).</a:t>
            </a:r>
            <a:br>
              <a:rPr lang="en-US" sz="1300" dirty="0"/>
            </a:br>
            <a:r>
              <a:rPr lang="en-US" sz="1300" b="1" dirty="0" err="1"/>
              <a:t>IsActiveMember</a:t>
            </a:r>
            <a:r>
              <a:rPr lang="en-US" sz="1300" dirty="0"/>
              <a:t>: 		Whether the customer is an active member (1 for yes, 0 for no).</a:t>
            </a:r>
            <a:br>
              <a:rPr lang="en-US" sz="1300" dirty="0"/>
            </a:br>
            <a:r>
              <a:rPr lang="en-US" sz="1300" b="1" dirty="0" err="1"/>
              <a:t>EstimatedSalary</a:t>
            </a:r>
            <a:r>
              <a:rPr lang="en-US" sz="1300" dirty="0"/>
              <a:t>: 		The estimated annual salary of the customer.</a:t>
            </a:r>
            <a:br>
              <a:rPr lang="en-US" sz="1300" dirty="0"/>
            </a:br>
            <a:r>
              <a:rPr lang="en-US" sz="1300" b="1" dirty="0"/>
              <a:t>Exited</a:t>
            </a:r>
            <a:r>
              <a:rPr lang="en-US" sz="1300" dirty="0"/>
              <a:t>: 			It indicates whether the customer has churned or not (1 for 					churned, 0 for not churned).</a:t>
            </a:r>
          </a:p>
          <a:p>
            <a:pPr>
              <a:lnSpc>
                <a:spcPct val="90000"/>
              </a:lnSpc>
            </a:pPr>
            <a:endParaRPr lang="en-US" sz="1300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8927D2C-C486-F740-897D-704CD65E9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EEDFCB-2A3D-724C-808B-F598214AF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E21EA309-B774-174A-8761-21F785ADE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BAFC7591-C9A8-C74C-AC5D-4D68233A07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EF809621-1BDA-164A-AF8F-B4387D7F5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1BB770FA-A215-4145-99DD-A80F35222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28">
              <a:extLst>
                <a:ext uri="{FF2B5EF4-FFF2-40B4-BE49-F238E27FC236}">
                  <a16:creationId xmlns:a16="http://schemas.microsoft.com/office/drawing/2014/main" id="{B1AC917F-33CC-BD41-BD3D-389CDADA5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219FDC8D-2EFE-F143-88AB-B53BDF84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EB93DBCE-E7A6-BE4D-8D07-3D07913D9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A yellow and black logo&#10;&#10;Description automatically generated">
            <a:extLst>
              <a:ext uri="{FF2B5EF4-FFF2-40B4-BE49-F238E27FC236}">
                <a16:creationId xmlns:a16="http://schemas.microsoft.com/office/drawing/2014/main" id="{7850BAB3-7F7C-0972-4901-81F490149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00329"/>
            <a:ext cx="957671" cy="957671"/>
          </a:xfrm>
          <a:prstGeom prst="rect">
            <a:avLst/>
          </a:prstGeom>
        </p:spPr>
      </p:pic>
      <p:pic>
        <p:nvPicPr>
          <p:cNvPr id="5" name="Picture 4" descr="A green and white logo&#10;&#10;Description automatically generated">
            <a:extLst>
              <a:ext uri="{FF2B5EF4-FFF2-40B4-BE49-F238E27FC236}">
                <a16:creationId xmlns:a16="http://schemas.microsoft.com/office/drawing/2014/main" id="{DE8F5C25-D433-7E60-C36D-51CF5784E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2741" y="-2756"/>
            <a:ext cx="999259" cy="5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748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A9000-82FF-4686-EF9F-167BB4D54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9198761" cy="1268984"/>
          </a:xfrm>
        </p:spPr>
        <p:txBody>
          <a:bodyPr>
            <a:normAutofit/>
          </a:bodyPr>
          <a:lstStyle/>
          <a:p>
            <a:r>
              <a:rPr lang="en-US" dirty="0"/>
              <a:t>Executive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10DCD-EF8E-C91E-CEBD-0FB93A727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130" y="1918908"/>
            <a:ext cx="9198761" cy="370332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100" dirty="0"/>
              <a:t>France has the highest number of bank customers, followed by Germany and Spain. However, the churn rate is highest in Germany (32.44%), followed by Spain (16.67%) and France (16.15%).</a:t>
            </a:r>
          </a:p>
          <a:p>
            <a:pPr>
              <a:lnSpc>
                <a:spcPct val="90000"/>
              </a:lnSpc>
            </a:pPr>
            <a:r>
              <a:rPr lang="en-US" sz="1100" dirty="0"/>
              <a:t>Female customers have a higher churn rate, contributing to 55.92% of total churn, compared to male customers who contribute 44.08%</a:t>
            </a:r>
          </a:p>
          <a:p>
            <a:pPr>
              <a:lnSpc>
                <a:spcPct val="90000"/>
              </a:lnSpc>
            </a:pPr>
            <a:r>
              <a:rPr lang="en-US" sz="1100" dirty="0"/>
              <a:t>The 41-50 age group has the highest churn (30.51%), followed by the 31-40 (20.84%) and 51-60 (17.35%) groups.</a:t>
            </a:r>
          </a:p>
          <a:p>
            <a:pPr>
              <a:lnSpc>
                <a:spcPct val="90000"/>
              </a:lnSpc>
            </a:pPr>
            <a:r>
              <a:rPr lang="en-US" sz="1100" dirty="0"/>
              <a:t>Churn rates are higher for customers with a credit card (69.89%) compared to those without (30.11%)</a:t>
            </a:r>
          </a:p>
          <a:p>
            <a:pPr>
              <a:lnSpc>
                <a:spcPct val="90000"/>
              </a:lnSpc>
            </a:pPr>
            <a:r>
              <a:rPr lang="en-US" sz="1100" dirty="0"/>
              <a:t>Most customers with lower credit scores (501-600: 25.21%, 601-700: 36.99%) have higher churn, while churn decreases significantly for scores above 700, indicating better retention among high credit score customers.</a:t>
            </a:r>
          </a:p>
          <a:p>
            <a:pPr>
              <a:lnSpc>
                <a:spcPct val="90000"/>
              </a:lnSpc>
            </a:pPr>
            <a:r>
              <a:rPr lang="en-US" sz="1100" dirty="0"/>
              <a:t>Customers with balances in the 100,001-250,000 range have the highest churn (59.94%), while churn decreases significantly for balances below 100,000 and above 250,000, suggesting a middle-range balance may be linked to higher churn risk.</a:t>
            </a:r>
          </a:p>
          <a:p>
            <a:pPr>
              <a:lnSpc>
                <a:spcPct val="90000"/>
              </a:lnSpc>
            </a:pPr>
            <a:r>
              <a:rPr lang="en-US" sz="1100" dirty="0"/>
              <a:t>Churn is significantly higher among customers with only 1 product (70.62%), while it decreases as the number of products increases, suggesting higher product engagement reduces churn risk.</a:t>
            </a:r>
          </a:p>
          <a:p>
            <a:pPr>
              <a:lnSpc>
                <a:spcPct val="90000"/>
              </a:lnSpc>
            </a:pPr>
            <a:r>
              <a:rPr lang="en-US" sz="1100" dirty="0"/>
              <a:t>Churn is significantly higher among inactive members (63.92%) compared to active members (36.08%), indicating that customer activity strongly influences retention.</a:t>
            </a:r>
          </a:p>
          <a:p>
            <a:pPr>
              <a:lnSpc>
                <a:spcPct val="90000"/>
              </a:lnSpc>
            </a:pPr>
            <a:r>
              <a:rPr lang="en-US" sz="1100" dirty="0"/>
              <a:t>Churn is highest during the first year of tenure (12.68%), gradually stabilizing over time, with minor fluctuations, indicating that retaining new customers is critical for reducing churn.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8927D2C-C486-F740-897D-704CD65E9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9198761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EEDFCB-2A3D-724C-808B-F598214AF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E21EA309-B774-174A-8761-21F785ADE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BAFC7591-C9A8-C74C-AC5D-4D68233A07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EF809621-1BDA-164A-AF8F-B4387D7F5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1BB770FA-A215-4145-99DD-A80F35222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28">
              <a:extLst>
                <a:ext uri="{FF2B5EF4-FFF2-40B4-BE49-F238E27FC236}">
                  <a16:creationId xmlns:a16="http://schemas.microsoft.com/office/drawing/2014/main" id="{B1AC917F-33CC-BD41-BD3D-389CDADA58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219FDC8D-2EFE-F143-88AB-B53BDF84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EB93DBCE-E7A6-BE4D-8D07-3D07913D9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yellow and black logo&#10;&#10;Description automatically generated">
            <a:extLst>
              <a:ext uri="{FF2B5EF4-FFF2-40B4-BE49-F238E27FC236}">
                <a16:creationId xmlns:a16="http://schemas.microsoft.com/office/drawing/2014/main" id="{9C7F5340-619D-056E-8C0C-7FBC2383A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00329"/>
            <a:ext cx="957671" cy="957671"/>
          </a:xfrm>
          <a:prstGeom prst="rect">
            <a:avLst/>
          </a:prstGeom>
        </p:spPr>
      </p:pic>
      <p:pic>
        <p:nvPicPr>
          <p:cNvPr id="6" name="Picture 5" descr="A green and white logo&#10;&#10;Description automatically generated">
            <a:extLst>
              <a:ext uri="{FF2B5EF4-FFF2-40B4-BE49-F238E27FC236}">
                <a16:creationId xmlns:a16="http://schemas.microsoft.com/office/drawing/2014/main" id="{A8083F44-5F27-5097-DA11-7AD2A16644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2741" y="-2756"/>
            <a:ext cx="999259" cy="5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095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A26F7-32FB-D780-E90E-DADB4F074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671" y="275590"/>
            <a:ext cx="3747770" cy="364490"/>
          </a:xfrm>
        </p:spPr>
        <p:txBody>
          <a:bodyPr>
            <a:normAutofit fontScale="90000"/>
          </a:bodyPr>
          <a:lstStyle/>
          <a:p>
            <a:r>
              <a:rPr lang="en-US" sz="2000" dirty="0"/>
              <a:t>Demographic Churn Analysis</a:t>
            </a:r>
          </a:p>
        </p:txBody>
      </p:sp>
      <p:pic>
        <p:nvPicPr>
          <p:cNvPr id="8" name="Content Placeholder 8" descr="A close-up of a graph&#10;&#10;Description automatically generated">
            <a:extLst>
              <a:ext uri="{FF2B5EF4-FFF2-40B4-BE49-F238E27FC236}">
                <a16:creationId xmlns:a16="http://schemas.microsoft.com/office/drawing/2014/main" id="{2640B6E5-34B1-D54F-A86B-0818B8D38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r="-6795"/>
          <a:stretch/>
        </p:blipFill>
        <p:spPr>
          <a:xfrm>
            <a:off x="534671" y="640080"/>
            <a:ext cx="8799830" cy="5089058"/>
          </a:xfrm>
        </p:spPr>
      </p:pic>
      <p:pic>
        <p:nvPicPr>
          <p:cNvPr id="9" name="Picture 8" descr="A yellow and black logo&#10;&#10;Description automatically generated">
            <a:extLst>
              <a:ext uri="{FF2B5EF4-FFF2-40B4-BE49-F238E27FC236}">
                <a16:creationId xmlns:a16="http://schemas.microsoft.com/office/drawing/2014/main" id="{0A3FBF6C-BD73-1089-636F-15E0982F0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00329"/>
            <a:ext cx="957671" cy="957671"/>
          </a:xfrm>
          <a:prstGeom prst="rect">
            <a:avLst/>
          </a:prstGeom>
        </p:spPr>
      </p:pic>
      <p:pic>
        <p:nvPicPr>
          <p:cNvPr id="10" name="Picture 9" descr="A green and white logo&#10;&#10;Description automatically generated">
            <a:extLst>
              <a:ext uri="{FF2B5EF4-FFF2-40B4-BE49-F238E27FC236}">
                <a16:creationId xmlns:a16="http://schemas.microsoft.com/office/drawing/2014/main" id="{DC2D8B9F-9769-0ED1-1B78-A6895B6AA8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2741" y="-2756"/>
            <a:ext cx="999259" cy="5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594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F2E60-F230-4572-E499-4EAC4C22D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550" y="161290"/>
            <a:ext cx="4151629" cy="425450"/>
          </a:xfrm>
        </p:spPr>
        <p:txBody>
          <a:bodyPr>
            <a:normAutofit/>
          </a:bodyPr>
          <a:lstStyle/>
          <a:p>
            <a:r>
              <a:rPr lang="en-US" sz="1800" dirty="0"/>
              <a:t>Financial Metrics</a:t>
            </a:r>
          </a:p>
        </p:txBody>
      </p:sp>
      <p:pic>
        <p:nvPicPr>
          <p:cNvPr id="9" name="Content Placeholder 8" descr="A close-up of several graphs&#10;&#10;Description automatically generated">
            <a:extLst>
              <a:ext uri="{FF2B5EF4-FFF2-40B4-BE49-F238E27FC236}">
                <a16:creationId xmlns:a16="http://schemas.microsoft.com/office/drawing/2014/main" id="{EA3CC618-B766-E10B-28C9-07C7148DBB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7566" y="739140"/>
            <a:ext cx="8610560" cy="4979601"/>
          </a:xfrm>
        </p:spPr>
      </p:pic>
      <p:pic>
        <p:nvPicPr>
          <p:cNvPr id="10" name="Picture 9" descr="A yellow and black logo&#10;&#10;Description automatically generated">
            <a:extLst>
              <a:ext uri="{FF2B5EF4-FFF2-40B4-BE49-F238E27FC236}">
                <a16:creationId xmlns:a16="http://schemas.microsoft.com/office/drawing/2014/main" id="{BD16F4C0-94C3-CE35-3493-8EF511A216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00329"/>
            <a:ext cx="957671" cy="957671"/>
          </a:xfrm>
          <a:prstGeom prst="rect">
            <a:avLst/>
          </a:prstGeom>
        </p:spPr>
      </p:pic>
      <p:pic>
        <p:nvPicPr>
          <p:cNvPr id="11" name="Picture 10" descr="A green and white logo&#10;&#10;Description automatically generated">
            <a:extLst>
              <a:ext uri="{FF2B5EF4-FFF2-40B4-BE49-F238E27FC236}">
                <a16:creationId xmlns:a16="http://schemas.microsoft.com/office/drawing/2014/main" id="{E245DD84-52A1-FCF0-C2F7-09BC80434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2741" y="-2756"/>
            <a:ext cx="999259" cy="5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858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0F7DB-E325-62CF-B1F4-FBE83B7F8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291" y="389890"/>
            <a:ext cx="3694430" cy="410210"/>
          </a:xfrm>
        </p:spPr>
        <p:txBody>
          <a:bodyPr>
            <a:normAutofit fontScale="90000"/>
          </a:bodyPr>
          <a:lstStyle/>
          <a:p>
            <a:r>
              <a:rPr lang="en-US" sz="1800" dirty="0"/>
              <a:t>Impact of Credit and Balance/KPIs</a:t>
            </a:r>
          </a:p>
        </p:txBody>
      </p:sp>
      <p:pic>
        <p:nvPicPr>
          <p:cNvPr id="13" name="Content Placeholder 12" descr="A close-up of a graph&#10;&#10;Description automatically generated">
            <a:extLst>
              <a:ext uri="{FF2B5EF4-FFF2-40B4-BE49-F238E27FC236}">
                <a16:creationId xmlns:a16="http://schemas.microsoft.com/office/drawing/2014/main" id="{3CAB8B40-5F6A-7173-E95E-CE4E6B1DE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933" y="899160"/>
            <a:ext cx="8284292" cy="4790916"/>
          </a:xfrm>
        </p:spPr>
      </p:pic>
      <p:pic>
        <p:nvPicPr>
          <p:cNvPr id="14" name="Picture 13" descr="A yellow and black logo&#10;&#10;Description automatically generated">
            <a:extLst>
              <a:ext uri="{FF2B5EF4-FFF2-40B4-BE49-F238E27FC236}">
                <a16:creationId xmlns:a16="http://schemas.microsoft.com/office/drawing/2014/main" id="{2B763102-9092-989E-CC4E-7E3FE07FC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00329"/>
            <a:ext cx="957671" cy="957671"/>
          </a:xfrm>
          <a:prstGeom prst="rect">
            <a:avLst/>
          </a:prstGeom>
        </p:spPr>
      </p:pic>
      <p:pic>
        <p:nvPicPr>
          <p:cNvPr id="15" name="Picture 14" descr="A green and white logo&#10;&#10;Description automatically generated">
            <a:extLst>
              <a:ext uri="{FF2B5EF4-FFF2-40B4-BE49-F238E27FC236}">
                <a16:creationId xmlns:a16="http://schemas.microsoft.com/office/drawing/2014/main" id="{E93DDC6E-3299-673D-3759-505C6D7BAB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2741" y="-2756"/>
            <a:ext cx="999259" cy="5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464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01E8B6AE-8A45-12FE-7608-8BE428B62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45" r="-1" b="11535"/>
          <a:stretch/>
        </p:blipFill>
        <p:spPr>
          <a:xfrm>
            <a:off x="3048" y="-1"/>
            <a:ext cx="12188952" cy="6858000"/>
          </a:xfrm>
          <a:prstGeom prst="rect">
            <a:avLst/>
          </a:prstGeom>
        </p:spPr>
      </p:pic>
      <p:sp>
        <p:nvSpPr>
          <p:cNvPr id="40" name="Rectangle">
            <a:extLst>
              <a:ext uri="{FF2B5EF4-FFF2-40B4-BE49-F238E27FC236}">
                <a16:creationId xmlns:a16="http://schemas.microsoft.com/office/drawing/2014/main" id="{2B31B496-E92B-C84B-83E3-6272409ED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2217"/>
            <a:ext cx="12192001" cy="2365291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849554-2C1C-0E87-60EF-6142E285F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4" y="768209"/>
            <a:ext cx="6402597" cy="10632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Thank You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58D799D-6817-AF48-958F-CAC89BB71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43" name="Freeform 105">
              <a:extLst>
                <a:ext uri="{FF2B5EF4-FFF2-40B4-BE49-F238E27FC236}">
                  <a16:creationId xmlns:a16="http://schemas.microsoft.com/office/drawing/2014/main" id="{6DF0BB04-41B9-2740-9969-3C65CE65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492419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106">
              <a:extLst>
                <a:ext uri="{FF2B5EF4-FFF2-40B4-BE49-F238E27FC236}">
                  <a16:creationId xmlns:a16="http://schemas.microsoft.com/office/drawing/2014/main" id="{67DF20F7-680A-4548-A356-D0B3F4277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107">
              <a:extLst>
                <a:ext uri="{FF2B5EF4-FFF2-40B4-BE49-F238E27FC236}">
                  <a16:creationId xmlns:a16="http://schemas.microsoft.com/office/drawing/2014/main" id="{43CCEEBF-2FC8-D346-BCA8-D48EFF692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108">
              <a:extLst>
                <a:ext uri="{FF2B5EF4-FFF2-40B4-BE49-F238E27FC236}">
                  <a16:creationId xmlns:a16="http://schemas.microsoft.com/office/drawing/2014/main" id="{16B5A5B6-3DE9-A94C-B219-519305EFC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109">
              <a:extLst>
                <a:ext uri="{FF2B5EF4-FFF2-40B4-BE49-F238E27FC236}">
                  <a16:creationId xmlns:a16="http://schemas.microsoft.com/office/drawing/2014/main" id="{40B5DF0C-97A3-EB44-B608-6A71EFBF78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 110">
              <a:extLst>
                <a:ext uri="{FF2B5EF4-FFF2-40B4-BE49-F238E27FC236}">
                  <a16:creationId xmlns:a16="http://schemas.microsoft.com/office/drawing/2014/main" id="{FA869BB4-4F0B-F141-BC49-AF399B473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111">
              <a:extLst>
                <a:ext uri="{FF2B5EF4-FFF2-40B4-BE49-F238E27FC236}">
                  <a16:creationId xmlns:a16="http://schemas.microsoft.com/office/drawing/2014/main" id="{4AF46C70-EE90-EC45-978A-0A8FEB661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6" name="Picture 5" descr="A yellow and black logo&#10;&#10;Description automatically generated">
            <a:extLst>
              <a:ext uri="{FF2B5EF4-FFF2-40B4-BE49-F238E27FC236}">
                <a16:creationId xmlns:a16="http://schemas.microsoft.com/office/drawing/2014/main" id="{96AF771D-CD8C-F42F-9C0F-7DAA1BE3A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4329" y="-778"/>
            <a:ext cx="957671" cy="957671"/>
          </a:xfrm>
          <a:prstGeom prst="rect">
            <a:avLst/>
          </a:prstGeom>
        </p:spPr>
      </p:pic>
      <p:pic>
        <p:nvPicPr>
          <p:cNvPr id="7" name="Picture 6" descr="A green and white logo&#10;&#10;Description automatically generated">
            <a:extLst>
              <a:ext uri="{FF2B5EF4-FFF2-40B4-BE49-F238E27FC236}">
                <a16:creationId xmlns:a16="http://schemas.microsoft.com/office/drawing/2014/main" id="{6A77CA22-29DD-C181-238C-3C9E54B641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009" y="6320265"/>
            <a:ext cx="999259" cy="56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4867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unchcard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A039D7"/>
      </a:accent1>
      <a:accent2>
        <a:srgbClr val="5A38C9"/>
      </a:accent2>
      <a:accent3>
        <a:srgbClr val="3955D7"/>
      </a:accent3>
      <a:accent4>
        <a:srgbClr val="2785C5"/>
      </a:accent4>
      <a:accent5>
        <a:srgbClr val="33BEBC"/>
      </a:accent5>
      <a:accent6>
        <a:srgbClr val="27C581"/>
      </a:accent6>
      <a:hlink>
        <a:srgbClr val="3897A9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614</Words>
  <Application>Microsoft Office PowerPoint</Application>
  <PresentationFormat>Widescreen</PresentationFormat>
  <Paragraphs>25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Avenir Next</vt:lpstr>
      <vt:lpstr>Neue Haas Grotesk Text Pro</vt:lpstr>
      <vt:lpstr>PunchcardVTI</vt:lpstr>
      <vt:lpstr>Data Analysis on Customer Churn for Banking Services</vt:lpstr>
      <vt:lpstr>About the Project</vt:lpstr>
      <vt:lpstr>About the Dataset</vt:lpstr>
      <vt:lpstr>Executive Summary</vt:lpstr>
      <vt:lpstr>Demographic Churn Analysis</vt:lpstr>
      <vt:lpstr>Financial Metrics</vt:lpstr>
      <vt:lpstr>Impact of Credit and Balance/KPIs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Abhinav Mishra</dc:creator>
  <cp:lastModifiedBy>Abhinav Mishra</cp:lastModifiedBy>
  <cp:revision>8</cp:revision>
  <dcterms:created xsi:type="dcterms:W3CDTF">2024-11-13T17:18:20Z</dcterms:created>
  <dcterms:modified xsi:type="dcterms:W3CDTF">2024-11-13T18:36:50Z</dcterms:modified>
</cp:coreProperties>
</file>

<file path=docProps/thumbnail.jpeg>
</file>